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8"/>
  </p:notesMasterIdLst>
  <p:handoutMasterIdLst>
    <p:handoutMasterId r:id="rId9"/>
  </p:handoutMasterIdLst>
  <p:sldIdLst>
    <p:sldId id="566" r:id="rId2"/>
    <p:sldId id="555" r:id="rId3"/>
    <p:sldId id="518" r:id="rId4"/>
    <p:sldId id="515" r:id="rId5"/>
    <p:sldId id="565" r:id="rId6"/>
    <p:sldId id="567" r:id="rId7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B00000"/>
    <a:srgbClr val="9A0000"/>
    <a:srgbClr val="8E0000"/>
    <a:srgbClr val="6FB8F5"/>
    <a:srgbClr val="820000"/>
    <a:srgbClr val="9E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2" autoAdjust="0"/>
    <p:restoredTop sz="86706" autoAdjust="0"/>
  </p:normalViewPr>
  <p:slideViewPr>
    <p:cSldViewPr snapToGrid="0">
      <p:cViewPr varScale="1">
        <p:scale>
          <a:sx n="89" d="100"/>
          <a:sy n="89" d="100"/>
        </p:scale>
        <p:origin x="1254" y="54"/>
      </p:cViewPr>
      <p:guideLst>
        <p:guide orient="horz" pos="2160"/>
        <p:guide pos="8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fld id="{D0F4FFB8-A9F0-4A2B-B2F1-AA64091E3F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148790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815"/>
            <a:ext cx="2946400" cy="49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fld id="{8B9C6DFF-44A7-4573-98F4-CB720B2A1B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701437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</p:spTree>
    <p:extLst>
      <p:ext uri="{BB962C8B-B14F-4D97-AF65-F5344CB8AC3E}">
        <p14:creationId xmlns:p14="http://schemas.microsoft.com/office/powerpoint/2010/main" val="296740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892" name="Foliennummernplatzhalter 3"/>
          <p:cNvSpPr txBox="1">
            <a:spLocks noGrp="1"/>
          </p:cNvSpPr>
          <p:nvPr/>
        </p:nvSpPr>
        <p:spPr bwMode="auto">
          <a:xfrm>
            <a:off x="3849688" y="9431815"/>
            <a:ext cx="2946400" cy="49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E819FEE-4B53-47C9-A6FE-D2B37C41EC57}" type="slidenum">
              <a:rPr lang="de-DE" sz="1300"/>
              <a:pPr algn="r" eaLnBrk="1" hangingPunct="1"/>
              <a:t>5</a:t>
            </a:fld>
            <a:endParaRPr lang="de-DE" sz="130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OStR' Blennemann</a:t>
            </a: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Elterninformation INDI am Dienstag, Klasse 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5029" y="2926080"/>
            <a:ext cx="6727371" cy="1223554"/>
          </a:xfrm>
        </p:spPr>
        <p:txBody>
          <a:bodyPr/>
          <a:lstStyle>
            <a:lvl1pPr marL="0" indent="0" algn="ctr">
              <a:buNone/>
              <a:defRPr sz="7200" baseline="0"/>
            </a:lvl1pPr>
          </a:lstStyle>
          <a:p>
            <a:r>
              <a:rPr lang="de-DE" dirty="0"/>
              <a:t>INDI am Freihof</a:t>
            </a:r>
          </a:p>
          <a:p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 dirty="0" err="1"/>
              <a:t>OStR</a:t>
            </a:r>
            <a:r>
              <a:rPr lang="de-DE" dirty="0"/>
              <a:t>‘ </a:t>
            </a:r>
            <a:r>
              <a:rPr lang="de-DE" dirty="0" err="1"/>
              <a:t>Blennemann</a:t>
            </a: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fld id="{E0670E7D-A651-434F-B922-AB8CDABF88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426758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2B495-7155-4EEE-805E-7B6FCB8ED3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88399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914400"/>
            <a:ext cx="1949450" cy="4495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914400"/>
            <a:ext cx="5699125" cy="44958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4D255-BE26-45AE-9D53-82C0E614E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393703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C8A7-DDAA-4962-8BE5-9C415460E1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109227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INDI am Freihof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E706-C6A9-419D-9665-17C38860E4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023707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A26D0-2F01-489A-BC6E-699F895383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710602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44B9-E4A7-4C09-B148-C120029036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129656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0DF0-798D-4134-9B33-49CD8677FA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14367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F99D9-55D5-49D1-8DC7-31C512E5A4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07630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INDI am Freihof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DE75-FEB9-4F99-82B6-7197CB8C56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96566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9E0D0-480E-4C07-84ED-FBBB137ECB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15607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5405-AD48-4157-97FA-F9B8D4625A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2574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" charset="0"/>
              </a:defRPr>
            </a:lvl1pPr>
          </a:lstStyle>
          <a:p>
            <a:pPr>
              <a:defRPr/>
            </a:pPr>
            <a:fld id="{3930E41F-27F5-43DF-B28B-DC9E43727D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A326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BD4505"/>
              </a:solidFill>
              <a:latin typeface="Times" pitchFamily="1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79388" y="19208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000">
                <a:solidFill>
                  <a:schemeClr val="bg1"/>
                </a:solidFill>
              </a:rPr>
              <a:t>Seite </a:t>
            </a:r>
            <a:fld id="{0B44CED1-476B-4D79-B455-B8DA018A911C}" type="slidenum">
              <a:rPr lang="de-DE" sz="1000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 userDrawn="1"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54" name="Line 30"/>
          <p:cNvSpPr>
            <a:spLocks noChangeShapeType="1"/>
          </p:cNvSpPr>
          <p:nvPr userDrawn="1"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</p:sldLayoutIdLst>
  <p:transition>
    <p:cut/>
  </p:transition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54480" y="1090023"/>
            <a:ext cx="599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9A0000"/>
                </a:solidFill>
              </a:rPr>
              <a:t>Individualförderung:</a:t>
            </a:r>
          </a:p>
          <a:p>
            <a:pPr algn="ctr"/>
            <a:r>
              <a:rPr lang="de-DE" sz="6000" dirty="0">
                <a:solidFill>
                  <a:srgbClr val="9A0000"/>
                </a:solidFill>
              </a:rPr>
              <a:t>INDI am Freihof</a:t>
            </a:r>
          </a:p>
          <a:p>
            <a:pPr algn="ctr"/>
            <a:endParaRPr lang="de-DE" sz="6000" dirty="0">
              <a:solidFill>
                <a:srgbClr val="9A0000"/>
              </a:solidFill>
            </a:endParaRPr>
          </a:p>
          <a:p>
            <a:pPr algn="ctr"/>
            <a:r>
              <a:rPr lang="de-DE" sz="2400" dirty="0">
                <a:solidFill>
                  <a:srgbClr val="9A0000"/>
                </a:solidFill>
              </a:rPr>
              <a:t>Angebot für eine Art der individuellen Förderung von Schülerinnen und Schülern der Klassen 5</a:t>
            </a:r>
          </a:p>
          <a:p>
            <a:pPr algn="ctr"/>
            <a:endParaRPr lang="de-DE" sz="2400" dirty="0">
              <a:solidFill>
                <a:srgbClr val="9A0000"/>
              </a:solidFill>
            </a:endParaRPr>
          </a:p>
          <a:p>
            <a:pPr algn="ctr"/>
            <a:endParaRPr lang="de-DE" sz="2400" dirty="0">
              <a:solidFill>
                <a:srgbClr val="9A0000"/>
              </a:solidFill>
            </a:endParaRPr>
          </a:p>
          <a:p>
            <a:pPr algn="ctr"/>
            <a:endParaRPr lang="de-DE" sz="2400" dirty="0">
              <a:solidFill>
                <a:srgbClr val="9A0000"/>
              </a:solidFill>
            </a:endParaRPr>
          </a:p>
          <a:p>
            <a:pPr algn="ctr"/>
            <a:endParaRPr lang="de-DE" sz="2400" dirty="0">
              <a:solidFill>
                <a:srgbClr val="9A0000"/>
              </a:solidFill>
            </a:endParaRPr>
          </a:p>
          <a:p>
            <a:pPr algn="ctr"/>
            <a:r>
              <a:rPr lang="de-DE" sz="1600" dirty="0">
                <a:solidFill>
                  <a:srgbClr val="9A0000"/>
                </a:solidFill>
              </a:rPr>
              <a:t>OStR‘ Blennemann</a:t>
            </a:r>
          </a:p>
        </p:txBody>
      </p:sp>
    </p:spTree>
    <p:extLst>
      <p:ext uri="{BB962C8B-B14F-4D97-AF65-F5344CB8AC3E}">
        <p14:creationId xmlns:p14="http://schemas.microsoft.com/office/powerpoint/2010/main" val="339888436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9465" y="356235"/>
            <a:ext cx="7800975" cy="657225"/>
          </a:xfrm>
        </p:spPr>
        <p:txBody>
          <a:bodyPr/>
          <a:lstStyle/>
          <a:p>
            <a:r>
              <a:rPr lang="de-DE" sz="2800" dirty="0"/>
              <a:t>Ausgangspunkt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9625" y="944880"/>
            <a:ext cx="8059738" cy="564896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400" dirty="0"/>
              <a:t>Beobachtete Probleme in den bisherigen 5. Klassen: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de-DE" sz="2400" dirty="0"/>
          </a:p>
          <a:p>
            <a:pPr>
              <a:lnSpc>
                <a:spcPct val="100000"/>
              </a:lnSpc>
              <a:defRPr/>
            </a:pPr>
            <a:r>
              <a:rPr lang="de-DE" sz="2000" dirty="0">
                <a:solidFill>
                  <a:srgbClr val="C00000"/>
                </a:solidFill>
              </a:rPr>
              <a:t>Organisation der Schüler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Hausaufgaben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Heftführung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Arbeitsmaterialien einsatzbereit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Arbeitstempo</a:t>
            </a:r>
          </a:p>
          <a:p>
            <a:pPr>
              <a:lnSpc>
                <a:spcPct val="100000"/>
              </a:lnSpc>
              <a:defRPr/>
            </a:pPr>
            <a:r>
              <a:rPr lang="de-DE" sz="2000" dirty="0">
                <a:solidFill>
                  <a:srgbClr val="C00000"/>
                </a:solidFill>
              </a:rPr>
              <a:t>Abstrahieren / Erkennen des Wesentlichen</a:t>
            </a:r>
          </a:p>
          <a:p>
            <a:pPr>
              <a:lnSpc>
                <a:spcPct val="100000"/>
              </a:lnSpc>
              <a:defRPr/>
            </a:pPr>
            <a:r>
              <a:rPr lang="de-DE" sz="2000" dirty="0">
                <a:solidFill>
                  <a:srgbClr val="C00000"/>
                </a:solidFill>
              </a:rPr>
              <a:t>Konzentrationsschwankungen im Klassenverbund</a:t>
            </a:r>
          </a:p>
          <a:p>
            <a:pPr lvl="1">
              <a:buFont typeface="Symbol" pitchFamily="18" charset="2"/>
              <a:buChar char="-"/>
              <a:defRPr/>
            </a:pPr>
            <a:r>
              <a:rPr lang="de-DE" sz="2000" dirty="0"/>
              <a:t>bei der Sache bleiben</a:t>
            </a:r>
          </a:p>
          <a:p>
            <a:pPr>
              <a:lnSpc>
                <a:spcPct val="100000"/>
              </a:lnSpc>
              <a:defRPr/>
            </a:pPr>
            <a:r>
              <a:rPr lang="de-DE" sz="2000" dirty="0">
                <a:solidFill>
                  <a:srgbClr val="C00000"/>
                </a:solidFill>
              </a:rPr>
              <a:t>Häusliche Vorbereitung / selbstständiges Lernen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Zuverlässigkeit der Hausaufgaben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Qualität der Hausaufgaben</a:t>
            </a:r>
          </a:p>
          <a:p>
            <a:pPr lvl="1">
              <a:spcBef>
                <a:spcPct val="0"/>
              </a:spcBef>
              <a:defRPr/>
            </a:pPr>
            <a:r>
              <a:rPr lang="de-DE" sz="2000" dirty="0"/>
              <a:t>Lernmotivation</a:t>
            </a:r>
          </a:p>
          <a:p>
            <a:pPr lvl="1">
              <a:spcBef>
                <a:spcPct val="0"/>
              </a:spcBef>
              <a:defRPr/>
            </a:pPr>
            <a:endParaRPr lang="de-DE" sz="2000" dirty="0"/>
          </a:p>
          <a:p>
            <a:pPr marL="357188" lvl="1">
              <a:spcBef>
                <a:spcPct val="0"/>
              </a:spcBef>
              <a:buFontTx/>
              <a:buNone/>
              <a:defRPr/>
            </a:pPr>
            <a:r>
              <a:rPr lang="de-DE" sz="2000" dirty="0">
                <a:sym typeface="Wingdings" pitchFamily="2" charset="2"/>
              </a:rPr>
              <a:t> Aufgrund der immer größeren Anforderungen in der Schule und mit der zunehmenden Bedeutung des lebenslangen Lernens steigt auch die Notwendigkeit geeigneter Lernstrategien.</a:t>
            </a:r>
            <a:endParaRPr lang="de-DE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800100" y="752475"/>
            <a:ext cx="7800975" cy="657225"/>
          </a:xfrm>
        </p:spPr>
        <p:txBody>
          <a:bodyPr/>
          <a:lstStyle/>
          <a:p>
            <a:r>
              <a:rPr lang="de-DE" sz="2800" dirty="0"/>
              <a:t>INDI- Worum geht es?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779463" y="1346200"/>
            <a:ext cx="7937500" cy="3657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sz="2400" dirty="0"/>
              <a:t>Erfolgreiches, verstehendes, gut organisiertes Lernen: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endParaRPr lang="de-DE" sz="2800" dirty="0"/>
          </a:p>
          <a:p>
            <a:pPr lvl="1" eaLnBrk="1" hangingPunct="1">
              <a:spcBef>
                <a:spcPct val="0"/>
              </a:spcBef>
            </a:pPr>
            <a:r>
              <a:rPr lang="de-DE" sz="2400" dirty="0">
                <a:solidFill>
                  <a:srgbClr val="8E0000"/>
                </a:solidFill>
              </a:rPr>
              <a:t>Schülerinnen und Schülern</a:t>
            </a:r>
            <a:r>
              <a:rPr lang="de-DE" sz="2400" dirty="0"/>
              <a:t> Strategien zum erfolgreichen Lernen vermitteln und damit ihre Freude am Lernen steigern</a:t>
            </a:r>
          </a:p>
          <a:p>
            <a:pPr lvl="1" eaLnBrk="1" hangingPunct="1">
              <a:spcBef>
                <a:spcPct val="0"/>
              </a:spcBef>
            </a:pPr>
            <a:r>
              <a:rPr lang="de-DE" sz="2400" dirty="0"/>
              <a:t>Selbstorganisation thematisieren</a:t>
            </a:r>
          </a:p>
          <a:p>
            <a:pPr lvl="1" eaLnBrk="1" hangingPunct="1">
              <a:spcBef>
                <a:spcPct val="0"/>
              </a:spcBef>
            </a:pPr>
            <a:r>
              <a:rPr lang="de-DE" sz="2400" dirty="0"/>
              <a:t>Eigenes Verhalten reflektieren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de-DE" sz="2400" dirty="0"/>
          </a:p>
          <a:p>
            <a:pPr lvl="1" eaLnBrk="1" hangingPunct="1">
              <a:spcBef>
                <a:spcPct val="0"/>
              </a:spcBef>
            </a:pPr>
            <a:r>
              <a:rPr lang="de-DE" sz="2400" dirty="0">
                <a:solidFill>
                  <a:srgbClr val="8E0000"/>
                </a:solidFill>
              </a:rPr>
              <a:t>Eltern</a:t>
            </a:r>
            <a:r>
              <a:rPr lang="de-DE" sz="2400" dirty="0"/>
              <a:t> in ein Strategieförderprogramm einbeziehen und ihnen aufzeigen, wie sie das Lernen ihrer Kinder unterstützen können</a:t>
            </a:r>
          </a:p>
          <a:p>
            <a:endParaRPr lang="de-DE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768350" y="427038"/>
            <a:ext cx="7800975" cy="657225"/>
          </a:xfrm>
        </p:spPr>
        <p:txBody>
          <a:bodyPr/>
          <a:lstStyle/>
          <a:p>
            <a:r>
              <a:rPr lang="de-DE" sz="2800" dirty="0"/>
              <a:t>INDI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768350" y="1001713"/>
            <a:ext cx="7543800" cy="36576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b="1" dirty="0">
                <a:solidFill>
                  <a:srgbClr val="8E0000"/>
                </a:solidFill>
              </a:rPr>
              <a:t>Vermittlung effektiver Lernstrategien</a:t>
            </a:r>
            <a:br>
              <a:rPr lang="de-DE" sz="2000" b="1" dirty="0"/>
            </a:br>
            <a:r>
              <a:rPr lang="de-DE" sz="1600" dirty="0"/>
              <a:t>Wir vermitteln und üben kognitive Strategien zum besseren Verständnis des Lernstoffs, wie z.B. Lesestrategien, </a:t>
            </a:r>
            <a:r>
              <a:rPr lang="de-DE" sz="1600" dirty="0" err="1"/>
              <a:t>Mindmapping</a:t>
            </a:r>
            <a:r>
              <a:rPr lang="de-DE" sz="1600" dirty="0"/>
              <a:t>, verschiedene Lernkanäle nutzen usw.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b="1" dirty="0">
                <a:solidFill>
                  <a:srgbClr val="8E0000"/>
                </a:solidFill>
              </a:rPr>
              <a:t>Vermittlung so genannter Stützstrategien</a:t>
            </a:r>
            <a:br>
              <a:rPr lang="de-DE" sz="1800" dirty="0"/>
            </a:br>
            <a:r>
              <a:rPr lang="de-DE" sz="1600" dirty="0"/>
              <a:t>Damit Kinder die neuen Lernstrategien gerne und vor allem richtig einsetzen, schulen wir sie zudem in Strategien zur besseren Motivierung und zur Selbstreflexion.</a:t>
            </a:r>
          </a:p>
          <a:p>
            <a:pPr>
              <a:buFontTx/>
              <a:buNone/>
            </a:pPr>
            <a:endParaRPr lang="de-DE" dirty="0"/>
          </a:p>
        </p:txBody>
      </p:sp>
      <p:grpSp>
        <p:nvGrpSpPr>
          <p:cNvPr id="11268" name="Gruppieren 3"/>
          <p:cNvGrpSpPr>
            <a:grpSpLocks/>
          </p:cNvGrpSpPr>
          <p:nvPr/>
        </p:nvGrpSpPr>
        <p:grpSpPr bwMode="auto">
          <a:xfrm>
            <a:off x="1121230" y="3122613"/>
            <a:ext cx="7630884" cy="3410685"/>
            <a:chOff x="-151427" y="825994"/>
            <a:chExt cx="10023863" cy="4277587"/>
          </a:xfrm>
        </p:grpSpPr>
        <p:sp>
          <p:nvSpPr>
            <p:cNvPr id="11269" name="Oval 4"/>
            <p:cNvSpPr>
              <a:spLocks noChangeArrowheads="1"/>
            </p:cNvSpPr>
            <p:nvPr/>
          </p:nvSpPr>
          <p:spPr bwMode="auto">
            <a:xfrm>
              <a:off x="2224587" y="1257795"/>
              <a:ext cx="2447925" cy="2303463"/>
            </a:xfrm>
            <a:prstGeom prst="ellipse">
              <a:avLst/>
            </a:prstGeom>
            <a:solidFill>
              <a:srgbClr val="92D050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 dirty="0"/>
                <a:t>Kognition</a:t>
              </a:r>
              <a:endParaRPr lang="de-DE" sz="1200" b="1" dirty="0"/>
            </a:p>
          </p:txBody>
        </p:sp>
        <p:sp>
          <p:nvSpPr>
            <p:cNvPr id="11270" name="Oval 5"/>
            <p:cNvSpPr>
              <a:spLocks noChangeArrowheads="1"/>
            </p:cNvSpPr>
            <p:nvPr/>
          </p:nvSpPr>
          <p:spPr bwMode="auto">
            <a:xfrm>
              <a:off x="4240711" y="825994"/>
              <a:ext cx="2447925" cy="2303463"/>
            </a:xfrm>
            <a:prstGeom prst="ellipse">
              <a:avLst/>
            </a:prstGeom>
            <a:solidFill>
              <a:srgbClr val="FFC000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 dirty="0"/>
                <a:t>Metakognition/</a:t>
              </a:r>
            </a:p>
            <a:p>
              <a:pPr algn="ctr"/>
              <a:r>
                <a:rPr lang="de-DE" sz="1600" b="1" dirty="0"/>
                <a:t>Regulation</a:t>
              </a:r>
            </a:p>
          </p:txBody>
        </p:sp>
        <p:sp>
          <p:nvSpPr>
            <p:cNvPr id="11271" name="Oval 6"/>
            <p:cNvSpPr>
              <a:spLocks noChangeArrowheads="1"/>
            </p:cNvSpPr>
            <p:nvPr/>
          </p:nvSpPr>
          <p:spPr bwMode="auto">
            <a:xfrm>
              <a:off x="3664449" y="2697657"/>
              <a:ext cx="2447925" cy="2303462"/>
            </a:xfrm>
            <a:prstGeom prst="ellipse">
              <a:avLst/>
            </a:prstGeom>
            <a:solidFill>
              <a:srgbClr val="FF9966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 dirty="0"/>
                <a:t>Motivation/</a:t>
              </a:r>
            </a:p>
            <a:p>
              <a:pPr algn="ctr"/>
              <a:r>
                <a:rPr lang="de-DE" sz="1600" b="1" dirty="0"/>
                <a:t>Konzentration</a:t>
              </a:r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736325" y="1747826"/>
              <a:ext cx="2466185" cy="4632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dirty="0"/>
                <a:t>Primärstrategien</a:t>
              </a:r>
              <a:endParaRPr lang="de-DE" sz="1200" dirty="0"/>
            </a:p>
          </p:txBody>
        </p:sp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5668122" y="2924507"/>
              <a:ext cx="2264039" cy="4632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dirty="0"/>
                <a:t>Stützstrategien</a:t>
              </a:r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-151427" y="2701765"/>
              <a:ext cx="2545288" cy="122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sz="1600" dirty="0"/>
                <a:t>Alles, was sich auf die Verarbeitung des Lernstoffs bezieht.</a:t>
              </a:r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6654904" y="1029151"/>
              <a:ext cx="3217532" cy="122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de-DE" sz="1600" dirty="0"/>
                <a:t>Das Nachdenken über das eigene Denken / Lernen (sich selbst</a:t>
              </a:r>
              <a:br>
                <a:rPr lang="de-DE" sz="1600" dirty="0"/>
              </a:br>
              <a:r>
                <a:rPr lang="de-DE" sz="1600" dirty="0"/>
                <a:t>überwachen).</a:t>
              </a:r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5997603" y="4061367"/>
              <a:ext cx="3445852" cy="1042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sz="1600" dirty="0"/>
                <a:t>Alles, was das Lernen in Gang setzt und am Laufen hält.</a:t>
              </a:r>
            </a:p>
          </p:txBody>
        </p:sp>
      </p:grp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778192" y="576944"/>
            <a:ext cx="7800975" cy="657225"/>
          </a:xfrm>
        </p:spPr>
        <p:txBody>
          <a:bodyPr/>
          <a:lstStyle/>
          <a:p>
            <a:r>
              <a:rPr lang="de-DE" sz="2800"/>
              <a:t>Programm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4294967295"/>
          </p:nvPr>
        </p:nvSpPr>
        <p:spPr>
          <a:xfrm>
            <a:off x="864053" y="1153885"/>
            <a:ext cx="7835900" cy="520337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400" dirty="0">
                <a:solidFill>
                  <a:srgbClr val="8E0000"/>
                </a:solidFill>
              </a:rPr>
              <a:t>Lernen im Unterricht und zuhause</a:t>
            </a:r>
            <a:br>
              <a:rPr lang="de-DE" sz="2400" dirty="0"/>
            </a:br>
            <a:r>
              <a:rPr lang="de-DE" sz="2000" dirty="0"/>
              <a:t>Die Strategien werden im Unterricht sowie in </a:t>
            </a:r>
            <a:r>
              <a:rPr lang="de-DE" sz="2000" b="1" dirty="0">
                <a:solidFill>
                  <a:srgbClr val="9A0000"/>
                </a:solidFill>
              </a:rPr>
              <a:t>INDI</a:t>
            </a:r>
            <a:r>
              <a:rPr lang="de-DE" sz="2000" dirty="0">
                <a:solidFill>
                  <a:srgbClr val="9A0000"/>
                </a:solidFill>
              </a:rPr>
              <a:t> </a:t>
            </a:r>
            <a:r>
              <a:rPr lang="de-DE" sz="2000" dirty="0"/>
              <a:t>eingeführt, dort regelmäßig geübt und zuhause bei den Hausaufgaben und bei der Vor- und Nachbereitung verwendet.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400" dirty="0">
                <a:solidFill>
                  <a:srgbClr val="8E0000"/>
                </a:solidFill>
              </a:rPr>
              <a:t>Austausch unter Kollegen</a:t>
            </a:r>
            <a:br>
              <a:rPr lang="de-DE" sz="2000" dirty="0"/>
            </a:br>
            <a:r>
              <a:rPr lang="de-DE" sz="2000" dirty="0"/>
              <a:t>Klassenlehrer, Fachlehrer und die INDI-Lehrkraft tauschen sich über Förderungsmöglichkeiten aus.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400" dirty="0">
                <a:solidFill>
                  <a:srgbClr val="8E0000"/>
                </a:solidFill>
              </a:rPr>
              <a:t>Einbeziehen der Eltern</a:t>
            </a:r>
            <a:br>
              <a:rPr lang="de-DE" sz="2400" dirty="0"/>
            </a:br>
            <a:r>
              <a:rPr lang="de-DE" sz="2000" dirty="0"/>
              <a:t>Auch die Eltern werden konkret zur Mithilfe eingeladen. Sie erhalten allgemeine Tipps, wie sie ihr Kind unterstützen können. Zudem wird ein individuelles Elterngespräch angeboten.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400" dirty="0">
                <a:solidFill>
                  <a:srgbClr val="8E0000"/>
                </a:solidFill>
              </a:rPr>
              <a:t>Fortführung, Festigung: INDI in Klasse 6</a:t>
            </a:r>
            <a:br>
              <a:rPr lang="de-DE" sz="2000" dirty="0">
                <a:solidFill>
                  <a:srgbClr val="8E0000"/>
                </a:solidFill>
              </a:rPr>
            </a:br>
            <a:r>
              <a:rPr lang="de-DE" sz="2000" dirty="0"/>
              <a:t>Um die Strategien zu festigen, können die Schülerinnen und Schüler auch in Klasse 6 zum INDI-Unterricht kommen und </a:t>
            </a:r>
            <a:r>
              <a:rPr lang="de-DE" sz="2000"/>
              <a:t>dort ihre </a:t>
            </a:r>
            <a:r>
              <a:rPr lang="de-DE" sz="2000" dirty="0"/>
              <a:t>häuslichen Lernaufgaben erledigen. </a:t>
            </a:r>
            <a:endParaRPr lang="de-DE" sz="24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de-DE" sz="2000" dirty="0"/>
          </a:p>
          <a:p>
            <a:endParaRPr lang="de-DE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" name="Grafik 2"/>
          <p:cNvPicPr/>
          <p:nvPr/>
        </p:nvPicPr>
        <p:blipFill rotWithShape="1">
          <a:blip r:embed="rId2"/>
          <a:srcRect l="4989" t="13741" r="5679" b="7622"/>
          <a:stretch/>
        </p:blipFill>
        <p:spPr bwMode="auto">
          <a:xfrm>
            <a:off x="213360" y="457201"/>
            <a:ext cx="8788400" cy="6045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946400" y="365760"/>
            <a:ext cx="2763520" cy="400110"/>
          </a:xfrm>
          <a:prstGeom prst="rect">
            <a:avLst/>
          </a:prstGeom>
          <a:ln>
            <a:solidFill>
              <a:srgbClr val="B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Material für die Eltern</a:t>
            </a:r>
          </a:p>
        </p:txBody>
      </p:sp>
    </p:spTree>
    <p:extLst>
      <p:ext uri="{BB962C8B-B14F-4D97-AF65-F5344CB8AC3E}">
        <p14:creationId xmlns:p14="http://schemas.microsoft.com/office/powerpoint/2010/main" val="2557354436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247</Words>
  <Application>Microsoft Office PowerPoint</Application>
  <PresentationFormat>Bildschirmpräsentation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Symbol</vt:lpstr>
      <vt:lpstr>Times</vt:lpstr>
      <vt:lpstr>Wingdings</vt:lpstr>
      <vt:lpstr>Leere Präsentation</vt:lpstr>
      <vt:lpstr>PowerPoint-Präsentation</vt:lpstr>
      <vt:lpstr>Ausgangspunkt</vt:lpstr>
      <vt:lpstr>INDI- Worum geht es?</vt:lpstr>
      <vt:lpstr>INDI</vt:lpstr>
      <vt:lpstr>Programm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Tina</dc:creator>
  <cp:lastModifiedBy>rainer.kohlschreiber@gmx.de</cp:lastModifiedBy>
  <cp:revision>843</cp:revision>
  <cp:lastPrinted>2019-06-03T13:17:16Z</cp:lastPrinted>
  <dcterms:created xsi:type="dcterms:W3CDTF">2008-09-21T12:42:27Z</dcterms:created>
  <dcterms:modified xsi:type="dcterms:W3CDTF">2019-06-06T18:57:04Z</dcterms:modified>
</cp:coreProperties>
</file>